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IBM Plex Sans Medium"/>
      <p:regular r:id="rId15"/>
    </p:embeddedFont>
    <p:embeddedFont>
      <p:font typeface="IBM Plex Sans Medium"/>
      <p:regular r:id="rId16"/>
    </p:embeddedFont>
    <p:embeddedFont>
      <p:font typeface="IBM Plex Sans Medium"/>
      <p:regular r:id="rId17"/>
    </p:embeddedFont>
    <p:embeddedFont>
      <p:font typeface="IBM Plex Sans Medium"/>
      <p:regular r:id="rId18"/>
    </p:embeddedFont>
    <p:embeddedFont>
      <p:font typeface="Roboto"/>
      <p:regular r:id="rId19"/>
    </p:embeddedFont>
    <p:embeddedFont>
      <p:font typeface="Roboto"/>
      <p:regular r:id="rId20"/>
    </p:embeddedFont>
    <p:embeddedFont>
      <p:font typeface="Roboto"/>
      <p:regular r:id="rId21"/>
    </p:embeddedFont>
    <p:embeddedFont>
      <p:font typeface="Robot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Number Theory in Cryptography</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Number theory is a critical area of mathematics focusing on the properties of integers. Its principles are widely used in cryptography to ensure secure digital communication. This presentation highlights essential number theory concepts and their applications in cryptographic systems.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58509"/>
            <a:ext cx="8419624" cy="708779"/>
          </a:xfrm>
          <a:prstGeom prst="rect">
            <a:avLst/>
          </a:prstGeom>
          <a:noFill/>
          <a:ln/>
        </p:spPr>
        <p:txBody>
          <a:bodyPr wrap="non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Divisibility and Modular Systems</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Divisibility</a:t>
            </a:r>
            <a:endParaRPr lang="en-US" sz="2200" dirty="0"/>
          </a:p>
        </p:txBody>
      </p:sp>
      <p:sp>
        <p:nvSpPr>
          <p:cNvPr id="4" name="Text 2"/>
          <p:cNvSpPr/>
          <p:nvPr/>
        </p:nvSpPr>
        <p:spPr>
          <a:xfrm>
            <a:off x="793790" y="4215408"/>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A number is divisible by if there exists an integer such that .</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Modular Arithmetic</a:t>
            </a:r>
            <a:endParaRPr lang="en-US" sz="2200" dirty="0"/>
          </a:p>
        </p:txBody>
      </p:sp>
      <p:sp>
        <p:nvSpPr>
          <p:cNvPr id="6" name="Text 4"/>
          <p:cNvSpPr/>
          <p:nvPr/>
        </p:nvSpPr>
        <p:spPr>
          <a:xfrm>
            <a:off x="5332928" y="4215408"/>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When two numbers, and , satisfy , it means that divides .</a:t>
            </a:r>
            <a:endParaRPr lang="en-US" sz="1750" dirty="0"/>
          </a:p>
        </p:txBody>
      </p:sp>
      <p:sp>
        <p:nvSpPr>
          <p:cNvPr id="7" name="Text 5"/>
          <p:cNvSpPr/>
          <p:nvPr/>
        </p:nvSpPr>
        <p:spPr>
          <a:xfrm>
            <a:off x="9872067" y="3634264"/>
            <a:ext cx="3485555" cy="354330"/>
          </a:xfrm>
          <a:prstGeom prst="rect">
            <a:avLst/>
          </a:prstGeom>
          <a:noFill/>
          <a:ln/>
        </p:spPr>
        <p:txBody>
          <a:bodyPr wrap="none" lIns="0" tIns="0" rIns="0" bIns="0" rtlCol="0" anchor="t"/>
          <a:lstStyle/>
          <a:p>
            <a:pPr algn="l"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Relevance to Cryptography</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Encryption schemes such as RSA leverage modular arithmetic to securely transform data within specified number spaces.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33807"/>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Numerical Representations and Computational Techniques</a:t>
            </a:r>
            <a:endParaRPr lang="en-US" sz="4450" dirty="0"/>
          </a:p>
        </p:txBody>
      </p:sp>
      <p:sp>
        <p:nvSpPr>
          <p:cNvPr id="4" name="Shape 1"/>
          <p:cNvSpPr/>
          <p:nvPr/>
        </p:nvSpPr>
        <p:spPr>
          <a:xfrm>
            <a:off x="6280190" y="3655457"/>
            <a:ext cx="510302" cy="510302"/>
          </a:xfrm>
          <a:prstGeom prst="roundRect">
            <a:avLst>
              <a:gd name="adj" fmla="val 6667"/>
            </a:avLst>
          </a:prstGeom>
          <a:solidFill>
            <a:srgbClr val="484B51"/>
          </a:solidFill>
          <a:ln/>
        </p:spPr>
      </p:sp>
      <p:sp>
        <p:nvSpPr>
          <p:cNvPr id="5" name="Text 2"/>
          <p:cNvSpPr/>
          <p:nvPr/>
        </p:nvSpPr>
        <p:spPr>
          <a:xfrm>
            <a:off x="7017306" y="365545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Number Systems</a:t>
            </a:r>
            <a:endParaRPr lang="en-US" sz="2200" dirty="0"/>
          </a:p>
        </p:txBody>
      </p:sp>
      <p:sp>
        <p:nvSpPr>
          <p:cNvPr id="6" name="Text 3"/>
          <p:cNvSpPr/>
          <p:nvPr/>
        </p:nvSpPr>
        <p:spPr>
          <a:xfrm>
            <a:off x="7017306" y="4145875"/>
            <a:ext cx="2927747" cy="1451610"/>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Integers are represented in binary, decimal, and hexadecimal, impacting computational efficiency.</a:t>
            </a:r>
            <a:endParaRPr lang="en-US" sz="1750" dirty="0"/>
          </a:p>
        </p:txBody>
      </p:sp>
      <p:sp>
        <p:nvSpPr>
          <p:cNvPr id="7" name="Shape 4"/>
          <p:cNvSpPr/>
          <p:nvPr/>
        </p:nvSpPr>
        <p:spPr>
          <a:xfrm>
            <a:off x="10171867" y="3655457"/>
            <a:ext cx="510302" cy="510302"/>
          </a:xfrm>
          <a:prstGeom prst="roundRect">
            <a:avLst>
              <a:gd name="adj" fmla="val 6667"/>
            </a:avLst>
          </a:prstGeom>
          <a:solidFill>
            <a:srgbClr val="484B51"/>
          </a:solidFill>
          <a:ln/>
        </p:spPr>
      </p:sp>
      <p:sp>
        <p:nvSpPr>
          <p:cNvPr id="8" name="Text 5"/>
          <p:cNvSpPr/>
          <p:nvPr/>
        </p:nvSpPr>
        <p:spPr>
          <a:xfrm>
            <a:off x="10908983" y="365545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Fast Multiplication</a:t>
            </a:r>
            <a:endParaRPr lang="en-US" sz="2200" dirty="0"/>
          </a:p>
        </p:txBody>
      </p:sp>
      <p:sp>
        <p:nvSpPr>
          <p:cNvPr id="9" name="Text 6"/>
          <p:cNvSpPr/>
          <p:nvPr/>
        </p:nvSpPr>
        <p:spPr>
          <a:xfrm>
            <a:off x="10908983" y="4145875"/>
            <a:ext cx="2927747" cy="1451610"/>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Fast multiplication techniques like the Karatsuba algorithm improve performance.</a:t>
            </a:r>
            <a:endParaRPr lang="en-US" sz="1750" dirty="0"/>
          </a:p>
        </p:txBody>
      </p:sp>
      <p:sp>
        <p:nvSpPr>
          <p:cNvPr id="10" name="Shape 7"/>
          <p:cNvSpPr/>
          <p:nvPr/>
        </p:nvSpPr>
        <p:spPr>
          <a:xfrm>
            <a:off x="6280190" y="6079450"/>
            <a:ext cx="510302" cy="510302"/>
          </a:xfrm>
          <a:prstGeom prst="roundRect">
            <a:avLst>
              <a:gd name="adj" fmla="val 6667"/>
            </a:avLst>
          </a:prstGeom>
          <a:solidFill>
            <a:srgbClr val="484B51"/>
          </a:solidFill>
          <a:ln/>
        </p:spPr>
      </p:sp>
      <p:sp>
        <p:nvSpPr>
          <p:cNvPr id="11" name="Text 8"/>
          <p:cNvSpPr/>
          <p:nvPr/>
        </p:nvSpPr>
        <p:spPr>
          <a:xfrm>
            <a:off x="7017306" y="6079450"/>
            <a:ext cx="311598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Efficient Exponentiation</a:t>
            </a:r>
            <a:endParaRPr lang="en-US" sz="2200" dirty="0"/>
          </a:p>
        </p:txBody>
      </p:sp>
      <p:sp>
        <p:nvSpPr>
          <p:cNvPr id="12" name="Text 9"/>
          <p:cNvSpPr/>
          <p:nvPr/>
        </p:nvSpPr>
        <p:spPr>
          <a:xfrm>
            <a:off x="7017306" y="6569869"/>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Efficient exponentiation, such as the square-and-multiply method, speeds up operations like modular exponentiation.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46453"/>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Prime Numbers and Greatest Common Divisors (GCD)</a:t>
            </a:r>
            <a:endParaRPr lang="en-US" sz="4450" dirty="0"/>
          </a:p>
        </p:txBody>
      </p:sp>
      <p:pic>
        <p:nvPicPr>
          <p:cNvPr id="4" name="Image 1" descr="preencoded.png">    </p:cNvPr>
          <p:cNvPicPr>
            <a:picLocks noChangeAspect="1"/>
          </p:cNvPicPr>
          <p:nvPr/>
        </p:nvPicPr>
        <p:blipFill>
          <a:blip r:embed="rId2"/>
          <a:stretch>
            <a:fillRect/>
          </a:stretch>
        </p:blipFill>
        <p:spPr>
          <a:xfrm>
            <a:off x="6280190" y="2904173"/>
            <a:ext cx="566976" cy="566976"/>
          </a:xfrm>
          <a:prstGeom prst="rect">
            <a:avLst/>
          </a:prstGeom>
        </p:spPr>
      </p:pic>
      <p:sp>
        <p:nvSpPr>
          <p:cNvPr id="5" name="Text 1"/>
          <p:cNvSpPr/>
          <p:nvPr/>
        </p:nvSpPr>
        <p:spPr>
          <a:xfrm>
            <a:off x="6280190" y="3697962"/>
            <a:ext cx="2291953"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Prime Numbers</a:t>
            </a:r>
            <a:endParaRPr lang="en-US" sz="2200" dirty="0"/>
          </a:p>
        </p:txBody>
      </p:sp>
      <p:sp>
        <p:nvSpPr>
          <p:cNvPr id="6" name="Text 2"/>
          <p:cNvSpPr/>
          <p:nvPr/>
        </p:nvSpPr>
        <p:spPr>
          <a:xfrm>
            <a:off x="6280190" y="4188381"/>
            <a:ext cx="2291953" cy="1451610"/>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These numbers have only two divisors: 1 and themselves (e.g., 2, 3, 5, 7).</a:t>
            </a:r>
            <a:endParaRPr lang="en-US" sz="1750" dirty="0"/>
          </a:p>
        </p:txBody>
      </p:sp>
      <p:pic>
        <p:nvPicPr>
          <p:cNvPr id="7" name="Image 2" descr="preencoded.png">    </p:cNvPr>
          <p:cNvPicPr>
            <a:picLocks noChangeAspect="1"/>
          </p:cNvPicPr>
          <p:nvPr/>
        </p:nvPicPr>
        <p:blipFill>
          <a:blip r:embed="rId3"/>
          <a:stretch>
            <a:fillRect/>
          </a:stretch>
        </p:blipFill>
        <p:spPr>
          <a:xfrm>
            <a:off x="8912304" y="2904173"/>
            <a:ext cx="566976" cy="566976"/>
          </a:xfrm>
          <a:prstGeom prst="rect">
            <a:avLst/>
          </a:prstGeom>
        </p:spPr>
      </p:pic>
      <p:sp>
        <p:nvSpPr>
          <p:cNvPr id="8" name="Text 3"/>
          <p:cNvSpPr/>
          <p:nvPr/>
        </p:nvSpPr>
        <p:spPr>
          <a:xfrm>
            <a:off x="8912304" y="3697962"/>
            <a:ext cx="2292072" cy="708660"/>
          </a:xfrm>
          <a:prstGeom prst="rect">
            <a:avLst/>
          </a:prstGeom>
          <a:noFill/>
          <a:ln/>
        </p:spPr>
        <p:txBody>
          <a:bodyPr wrap="squar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Methods of Prime Detection</a:t>
            </a:r>
            <a:endParaRPr lang="en-US" sz="2200" dirty="0"/>
          </a:p>
        </p:txBody>
      </p:sp>
      <p:sp>
        <p:nvSpPr>
          <p:cNvPr id="9" name="Text 4"/>
          <p:cNvSpPr/>
          <p:nvPr/>
        </p:nvSpPr>
        <p:spPr>
          <a:xfrm>
            <a:off x="8912304" y="4542711"/>
            <a:ext cx="2292072" cy="254031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Trial division involves checking divisibility up to . The Sieve of Eratosthenes efficiently finds all primes up to a given limit.</a:t>
            </a:r>
            <a:endParaRPr lang="en-US" sz="1750" dirty="0"/>
          </a:p>
        </p:txBody>
      </p:sp>
      <p:pic>
        <p:nvPicPr>
          <p:cNvPr id="10" name="Image 3" descr="preencoded.png">    </p:cNvPr>
          <p:cNvPicPr>
            <a:picLocks noChangeAspect="1"/>
          </p:cNvPicPr>
          <p:nvPr/>
        </p:nvPicPr>
        <p:blipFill>
          <a:blip r:embed="rId4"/>
          <a:stretch>
            <a:fillRect/>
          </a:stretch>
        </p:blipFill>
        <p:spPr>
          <a:xfrm>
            <a:off x="11544538" y="2904173"/>
            <a:ext cx="566976" cy="566976"/>
          </a:xfrm>
          <a:prstGeom prst="rect">
            <a:avLst/>
          </a:prstGeom>
        </p:spPr>
      </p:pic>
      <p:sp>
        <p:nvSpPr>
          <p:cNvPr id="11" name="Text 5"/>
          <p:cNvSpPr/>
          <p:nvPr/>
        </p:nvSpPr>
        <p:spPr>
          <a:xfrm>
            <a:off x="11544538" y="3697962"/>
            <a:ext cx="2291953"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GCD Calculation</a:t>
            </a:r>
            <a:endParaRPr lang="en-US" sz="2200" dirty="0"/>
          </a:p>
        </p:txBody>
      </p:sp>
      <p:sp>
        <p:nvSpPr>
          <p:cNvPr id="12" name="Text 6"/>
          <p:cNvSpPr/>
          <p:nvPr/>
        </p:nvSpPr>
        <p:spPr>
          <a:xfrm>
            <a:off x="11544538" y="4188381"/>
            <a:ext cx="2291953" cy="1814513"/>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The Euclidean Algorithm is a fast way to determine the greatest common divisor. Example: .</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51109"/>
            <a:ext cx="6882051" cy="708779"/>
          </a:xfrm>
          <a:prstGeom prst="rect">
            <a:avLst/>
          </a:prstGeom>
          <a:noFill/>
          <a:ln/>
        </p:spPr>
        <p:txBody>
          <a:bodyPr wrap="non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Solving Modular Equations</a:t>
            </a:r>
            <a:endParaRPr lang="en-US" sz="4450" dirty="0"/>
          </a:p>
        </p:txBody>
      </p:sp>
      <p:sp>
        <p:nvSpPr>
          <p:cNvPr id="3" name="Text 1"/>
          <p:cNvSpPr/>
          <p:nvPr/>
        </p:nvSpPr>
        <p:spPr>
          <a:xfrm>
            <a:off x="1743789" y="4087892"/>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Linear Congruences</a:t>
            </a:r>
            <a:endParaRPr lang="en-US" sz="2200" dirty="0"/>
          </a:p>
        </p:txBody>
      </p:sp>
      <p:sp>
        <p:nvSpPr>
          <p:cNvPr id="4" name="Text 2"/>
          <p:cNvSpPr/>
          <p:nvPr/>
        </p:nvSpPr>
        <p:spPr>
          <a:xfrm>
            <a:off x="793790" y="4578310"/>
            <a:ext cx="3785235" cy="725805"/>
          </a:xfrm>
          <a:prstGeom prst="rect">
            <a:avLst/>
          </a:prstGeom>
          <a:noFill/>
          <a:ln/>
        </p:spPr>
        <p:txBody>
          <a:bodyPr wrap="square" lIns="0" tIns="0" rIns="0" bIns="0" rtlCol="0" anchor="t"/>
          <a:lstStyle/>
          <a:p>
            <a:pPr algn="r" indent="0" marL="0">
              <a:lnSpc>
                <a:spcPts val="2850"/>
              </a:lnSpc>
              <a:buNone/>
            </a:pPr>
            <a:r>
              <a:rPr lang="en-US" sz="1750" dirty="0">
                <a:solidFill>
                  <a:srgbClr val="D4D4D1"/>
                </a:solidFill>
                <a:latin typeface="Roboto" pitchFamily="34" charset="0"/>
                <a:ea typeface="Roboto" pitchFamily="34" charset="-122"/>
                <a:cs typeface="Roboto" pitchFamily="34" charset="-120"/>
              </a:rPr>
              <a:t>Finding integer solutions to equations of the form .</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sp>
        <p:nvSpPr>
          <p:cNvPr id="6" name="Text 3"/>
          <p:cNvSpPr/>
          <p:nvPr/>
        </p:nvSpPr>
        <p:spPr>
          <a:xfrm>
            <a:off x="5980033" y="4496633"/>
            <a:ext cx="318968" cy="398621"/>
          </a:xfrm>
          <a:prstGeom prst="rect">
            <a:avLst/>
          </a:prstGeom>
          <a:noFill/>
          <a:ln/>
        </p:spPr>
        <p:txBody>
          <a:bodyPr wrap="none" lIns="0" tIns="0" rIns="0" bIns="0" rtlCol="0" anchor="t"/>
          <a:lstStyle/>
          <a:p>
            <a:pPr algn="l" indent="0" marL="0">
              <a:lnSpc>
                <a:spcPts val="4000"/>
              </a:lnSpc>
              <a:buNone/>
            </a:pPr>
            <a:r>
              <a:rPr lang="en-US" sz="2500" dirty="0">
                <a:solidFill>
                  <a:srgbClr val="D4D4D1"/>
                </a:solidFill>
                <a:latin typeface="IBM Plex Sans Medium" pitchFamily="34" charset="0"/>
                <a:ea typeface="IBM Plex Sans Medium" pitchFamily="34" charset="-122"/>
                <a:cs typeface="IBM Plex Sans Medium" pitchFamily="34" charset="-120"/>
              </a:rPr>
              <a:t>1</a:t>
            </a:r>
            <a:endParaRPr lang="en-US" sz="2500" dirty="0"/>
          </a:p>
        </p:txBody>
      </p:sp>
      <p:sp>
        <p:nvSpPr>
          <p:cNvPr id="7" name="Text 4"/>
          <p:cNvSpPr/>
          <p:nvPr/>
        </p:nvSpPr>
        <p:spPr>
          <a:xfrm>
            <a:off x="9597628" y="2591514"/>
            <a:ext cx="3747611"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Chinese Remainder Theorem</a:t>
            </a:r>
            <a:endParaRPr lang="en-US" sz="2200" dirty="0"/>
          </a:p>
        </p:txBody>
      </p:sp>
      <p:sp>
        <p:nvSpPr>
          <p:cNvPr id="8" name="Text 5"/>
          <p:cNvSpPr/>
          <p:nvPr/>
        </p:nvSpPr>
        <p:spPr>
          <a:xfrm>
            <a:off x="9597628" y="3081933"/>
            <a:ext cx="4238982"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Helps find unique solutions when multiple congruences exist, provided the moduli are coprime.</a:t>
            </a:r>
            <a:endParaRPr lang="en-US" sz="1750" dirty="0"/>
          </a:p>
        </p:txBody>
      </p:sp>
      <p:pic>
        <p:nvPicPr>
          <p:cNvPr id="9" name="Image 1" descr="preencoded.png">    </p:cNvPr>
          <p:cNvPicPr>
            <a:picLocks noChangeAspect="1"/>
          </p:cNvPicPr>
          <p:nvPr/>
        </p:nvPicPr>
        <p:blipFill>
          <a:blip r:embed="rId2"/>
          <a:stretch>
            <a:fillRect/>
          </a:stretch>
        </p:blipFill>
        <p:spPr>
          <a:xfrm>
            <a:off x="5032653" y="2413516"/>
            <a:ext cx="4564975" cy="4564975"/>
          </a:xfrm>
          <a:prstGeom prst="rect">
            <a:avLst/>
          </a:prstGeom>
        </p:spPr>
      </p:pic>
      <p:sp>
        <p:nvSpPr>
          <p:cNvPr id="10" name="Text 6"/>
          <p:cNvSpPr/>
          <p:nvPr/>
        </p:nvSpPr>
        <p:spPr>
          <a:xfrm>
            <a:off x="7743230" y="3478649"/>
            <a:ext cx="318968" cy="398621"/>
          </a:xfrm>
          <a:prstGeom prst="rect">
            <a:avLst/>
          </a:prstGeom>
          <a:noFill/>
          <a:ln/>
        </p:spPr>
        <p:txBody>
          <a:bodyPr wrap="none" lIns="0" tIns="0" rIns="0" bIns="0" rtlCol="0" anchor="t"/>
          <a:lstStyle/>
          <a:p>
            <a:pPr algn="l" indent="0" marL="0">
              <a:lnSpc>
                <a:spcPts val="4000"/>
              </a:lnSpc>
              <a:buNone/>
            </a:pPr>
            <a:r>
              <a:rPr lang="en-US" sz="2500" dirty="0">
                <a:solidFill>
                  <a:srgbClr val="D4D4D1"/>
                </a:solidFill>
                <a:latin typeface="IBM Plex Sans Medium" pitchFamily="34" charset="0"/>
                <a:ea typeface="IBM Plex Sans Medium" pitchFamily="34" charset="-122"/>
                <a:cs typeface="IBM Plex Sans Medium" pitchFamily="34" charset="-120"/>
              </a:rPr>
              <a:t>2</a:t>
            </a:r>
            <a:endParaRPr lang="en-US" sz="2500" dirty="0"/>
          </a:p>
        </p:txBody>
      </p:sp>
      <p:sp>
        <p:nvSpPr>
          <p:cNvPr id="11" name="Text 7"/>
          <p:cNvSpPr/>
          <p:nvPr/>
        </p:nvSpPr>
        <p:spPr>
          <a:xfrm>
            <a:off x="9597628" y="4866918"/>
            <a:ext cx="4238982" cy="708660"/>
          </a:xfrm>
          <a:prstGeom prst="rect">
            <a:avLst/>
          </a:prstGeom>
          <a:noFill/>
          <a:ln/>
        </p:spPr>
        <p:txBody>
          <a:bodyPr wrap="squar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Fermat's Theorem &amp; Primitive Roots</a:t>
            </a:r>
            <a:endParaRPr lang="en-US" sz="2200" dirty="0"/>
          </a:p>
        </p:txBody>
      </p:sp>
      <p:sp>
        <p:nvSpPr>
          <p:cNvPr id="12" name="Text 8"/>
          <p:cNvSpPr/>
          <p:nvPr/>
        </p:nvSpPr>
        <p:spPr>
          <a:xfrm>
            <a:off x="9597628" y="5711666"/>
            <a:ext cx="4238982"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Fermat's theorem assists in cryptographic proofs: . Primitive roots help in generating cyclic groups in encryption schemes.</a:t>
            </a:r>
            <a:endParaRPr lang="en-US" sz="1750" dirty="0"/>
          </a:p>
        </p:txBody>
      </p:sp>
      <p:pic>
        <p:nvPicPr>
          <p:cNvPr id="13" name="Image 2" descr="preencoded.png">    </p:cNvPr>
          <p:cNvPicPr>
            <a:picLocks noChangeAspect="1"/>
          </p:cNvPicPr>
          <p:nvPr/>
        </p:nvPicPr>
        <p:blipFill>
          <a:blip r:embed="rId3"/>
          <a:stretch>
            <a:fillRect/>
          </a:stretch>
        </p:blipFill>
        <p:spPr>
          <a:xfrm>
            <a:off x="5032653" y="2413516"/>
            <a:ext cx="4564975" cy="4564975"/>
          </a:xfrm>
          <a:prstGeom prst="rect">
            <a:avLst/>
          </a:prstGeom>
        </p:spPr>
      </p:pic>
      <p:sp>
        <p:nvSpPr>
          <p:cNvPr id="14" name="Text 9"/>
          <p:cNvSpPr/>
          <p:nvPr/>
        </p:nvSpPr>
        <p:spPr>
          <a:xfrm>
            <a:off x="7743230" y="5514618"/>
            <a:ext cx="318968" cy="398621"/>
          </a:xfrm>
          <a:prstGeom prst="rect">
            <a:avLst/>
          </a:prstGeom>
          <a:noFill/>
          <a:ln/>
        </p:spPr>
        <p:txBody>
          <a:bodyPr wrap="none" lIns="0" tIns="0" rIns="0" bIns="0" rtlCol="0" anchor="t"/>
          <a:lstStyle/>
          <a:p>
            <a:pPr algn="l" indent="0" marL="0">
              <a:lnSpc>
                <a:spcPts val="4000"/>
              </a:lnSpc>
              <a:buNone/>
            </a:pPr>
            <a:r>
              <a:rPr lang="en-US" sz="2500" dirty="0">
                <a:solidFill>
                  <a:srgbClr val="D4D4D1"/>
                </a:solidFill>
                <a:latin typeface="IBM Plex Sans Medium" pitchFamily="34" charset="0"/>
                <a:ea typeface="IBM Plex Sans Medium" pitchFamily="34" charset="-122"/>
                <a:cs typeface="IBM Plex Sans Medium" pitchFamily="34" charset="-120"/>
              </a:rPr>
              <a:t>3</a:t>
            </a:r>
            <a:endParaRPr lang="en-US" sz="2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0413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Modern Cryptographic Approaches</a:t>
            </a:r>
            <a:endParaRPr lang="en-US" sz="4450" dirty="0"/>
          </a:p>
        </p:txBody>
      </p:sp>
      <p:pic>
        <p:nvPicPr>
          <p:cNvPr id="4" name="Image 1" descr="preencoded.png">    </p:cNvPr>
          <p:cNvPicPr>
            <a:picLocks noChangeAspect="1"/>
          </p:cNvPicPr>
          <p:nvPr/>
        </p:nvPicPr>
        <p:blipFill>
          <a:blip r:embed="rId2"/>
          <a:stretch>
            <a:fillRect/>
          </a:stretch>
        </p:blipFill>
        <p:spPr>
          <a:xfrm>
            <a:off x="793790" y="2461855"/>
            <a:ext cx="1134070" cy="1669852"/>
          </a:xfrm>
          <a:prstGeom prst="rect">
            <a:avLst/>
          </a:prstGeom>
        </p:spPr>
      </p:pic>
      <p:sp>
        <p:nvSpPr>
          <p:cNvPr id="5" name="Text 1"/>
          <p:cNvSpPr/>
          <p:nvPr/>
        </p:nvSpPr>
        <p:spPr>
          <a:xfrm>
            <a:off x="2268022" y="2688669"/>
            <a:ext cx="3224570"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Symmetric Cryptography</a:t>
            </a:r>
            <a:endParaRPr lang="en-US" sz="2200" dirty="0"/>
          </a:p>
        </p:txBody>
      </p:sp>
      <p:sp>
        <p:nvSpPr>
          <p:cNvPr id="6" name="Text 2"/>
          <p:cNvSpPr/>
          <p:nvPr/>
        </p:nvSpPr>
        <p:spPr>
          <a:xfrm>
            <a:off x="2268022" y="3179088"/>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Both sender and receiver share the same key (e.g., AES, DES).</a:t>
            </a:r>
            <a:endParaRPr lang="en-US" sz="1750" dirty="0"/>
          </a:p>
        </p:txBody>
      </p:sp>
      <p:pic>
        <p:nvPicPr>
          <p:cNvPr id="7" name="Image 2" descr="preencoded.png">    </p:cNvPr>
          <p:cNvPicPr>
            <a:picLocks noChangeAspect="1"/>
          </p:cNvPicPr>
          <p:nvPr/>
        </p:nvPicPr>
        <p:blipFill>
          <a:blip r:embed="rId3"/>
          <a:stretch>
            <a:fillRect/>
          </a:stretch>
        </p:blipFill>
        <p:spPr>
          <a:xfrm>
            <a:off x="793790" y="4131707"/>
            <a:ext cx="1134070" cy="1360884"/>
          </a:xfrm>
          <a:prstGeom prst="rect">
            <a:avLst/>
          </a:prstGeom>
        </p:spPr>
      </p:pic>
      <p:sp>
        <p:nvSpPr>
          <p:cNvPr id="8" name="Text 3"/>
          <p:cNvSpPr/>
          <p:nvPr/>
        </p:nvSpPr>
        <p:spPr>
          <a:xfrm>
            <a:off x="2268022" y="4358521"/>
            <a:ext cx="3377803"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Asymmetric Cryptography</a:t>
            </a:r>
            <a:endParaRPr lang="en-US" sz="2200" dirty="0"/>
          </a:p>
        </p:txBody>
      </p:sp>
      <p:sp>
        <p:nvSpPr>
          <p:cNvPr id="9" name="Text 4"/>
          <p:cNvSpPr/>
          <p:nvPr/>
        </p:nvSpPr>
        <p:spPr>
          <a:xfrm>
            <a:off x="2268022" y="4848939"/>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Utilizes key pairs—public and private (e.g., RSA encryption).</a:t>
            </a:r>
            <a:endParaRPr lang="en-US" sz="1750" dirty="0"/>
          </a:p>
        </p:txBody>
      </p:sp>
      <p:pic>
        <p:nvPicPr>
          <p:cNvPr id="10" name="Image 3" descr="preencoded.png">    </p:cNvPr>
          <p:cNvPicPr>
            <a:picLocks noChangeAspect="1"/>
          </p:cNvPicPr>
          <p:nvPr/>
        </p:nvPicPr>
        <p:blipFill>
          <a:blip r:embed="rId4"/>
          <a:stretch>
            <a:fillRect/>
          </a:stretch>
        </p:blipFill>
        <p:spPr>
          <a:xfrm>
            <a:off x="793790" y="5492591"/>
            <a:ext cx="1134070" cy="2032754"/>
          </a:xfrm>
          <a:prstGeom prst="rect">
            <a:avLst/>
          </a:prstGeom>
        </p:spPr>
      </p:pic>
      <p:sp>
        <p:nvSpPr>
          <p:cNvPr id="11" name="Text 5"/>
          <p:cNvSpPr/>
          <p:nvPr/>
        </p:nvSpPr>
        <p:spPr>
          <a:xfrm>
            <a:off x="2268022" y="571940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RSA Mechanism</a:t>
            </a:r>
            <a:endParaRPr lang="en-US" sz="2200" dirty="0"/>
          </a:p>
        </p:txBody>
      </p:sp>
      <p:sp>
        <p:nvSpPr>
          <p:cNvPr id="12" name="Text 6"/>
          <p:cNvSpPr/>
          <p:nvPr/>
        </p:nvSpPr>
        <p:spPr>
          <a:xfrm>
            <a:off x="2268022" y="6209824"/>
            <a:ext cx="6082189"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Generate two large prime numbers. Compute and Euler's totient function. Select an encryption exponent and compute decryption key .</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78374"/>
            <a:ext cx="10086499" cy="708779"/>
          </a:xfrm>
          <a:prstGeom prst="rect">
            <a:avLst/>
          </a:prstGeom>
          <a:noFill/>
          <a:ln/>
        </p:spPr>
        <p:txBody>
          <a:bodyPr wrap="non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Protocols and Security in Cryptography</a:t>
            </a:r>
            <a:endParaRPr lang="en-US" sz="4450" dirty="0"/>
          </a:p>
        </p:txBody>
      </p:sp>
      <p:sp>
        <p:nvSpPr>
          <p:cNvPr id="3" name="Shape 1"/>
          <p:cNvSpPr/>
          <p:nvPr/>
        </p:nvSpPr>
        <p:spPr>
          <a:xfrm>
            <a:off x="793790" y="2440781"/>
            <a:ext cx="2173724" cy="1306949"/>
          </a:xfrm>
          <a:prstGeom prst="roundRect">
            <a:avLst>
              <a:gd name="adj" fmla="val 2603"/>
            </a:avLst>
          </a:prstGeom>
          <a:solidFill>
            <a:srgbClr val="484B51"/>
          </a:solidFill>
          <a:ln/>
        </p:spPr>
      </p:sp>
      <p:sp>
        <p:nvSpPr>
          <p:cNvPr id="4" name="Text 2"/>
          <p:cNvSpPr/>
          <p:nvPr/>
        </p:nvSpPr>
        <p:spPr>
          <a:xfrm>
            <a:off x="1721167" y="2894886"/>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D4D4D1"/>
                </a:solidFill>
                <a:latin typeface="IBM Plex Sans Medium" pitchFamily="34" charset="0"/>
                <a:ea typeface="IBM Plex Sans Medium" pitchFamily="34" charset="-122"/>
                <a:cs typeface="IBM Plex Sans Medium" pitchFamily="34" charset="-120"/>
              </a:rPr>
              <a:t>1</a:t>
            </a:r>
            <a:endParaRPr lang="en-US" sz="2500" dirty="0"/>
          </a:p>
        </p:txBody>
      </p:sp>
      <p:sp>
        <p:nvSpPr>
          <p:cNvPr id="5" name="Text 3"/>
          <p:cNvSpPr/>
          <p:nvPr/>
        </p:nvSpPr>
        <p:spPr>
          <a:xfrm>
            <a:off x="3194328" y="2667595"/>
            <a:ext cx="3487460"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Key Exchange Mechanisms</a:t>
            </a:r>
            <a:endParaRPr lang="en-US" sz="2200" dirty="0"/>
          </a:p>
        </p:txBody>
      </p:sp>
      <p:sp>
        <p:nvSpPr>
          <p:cNvPr id="6" name="Text 4"/>
          <p:cNvSpPr/>
          <p:nvPr/>
        </p:nvSpPr>
        <p:spPr>
          <a:xfrm>
            <a:off x="3194328" y="3158014"/>
            <a:ext cx="7337703" cy="362903"/>
          </a:xfrm>
          <a:prstGeom prst="rect">
            <a:avLst/>
          </a:prstGeom>
          <a:noFill/>
          <a:ln/>
        </p:spPr>
        <p:txBody>
          <a:bodyPr wrap="non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Diffie-Hellman ensures secure key sharing using modular exponentiation.</a:t>
            </a:r>
            <a:endParaRPr lang="en-US" sz="1750" dirty="0"/>
          </a:p>
        </p:txBody>
      </p:sp>
      <p:sp>
        <p:nvSpPr>
          <p:cNvPr id="7" name="Shape 5"/>
          <p:cNvSpPr/>
          <p:nvPr/>
        </p:nvSpPr>
        <p:spPr>
          <a:xfrm>
            <a:off x="3080861" y="3732490"/>
            <a:ext cx="10642402" cy="15240"/>
          </a:xfrm>
          <a:prstGeom prst="roundRect">
            <a:avLst>
              <a:gd name="adj" fmla="val 223256"/>
            </a:avLst>
          </a:prstGeom>
          <a:solidFill>
            <a:srgbClr val="61646A"/>
          </a:solidFill>
          <a:ln/>
        </p:spPr>
      </p:sp>
      <p:sp>
        <p:nvSpPr>
          <p:cNvPr id="8" name="Shape 6"/>
          <p:cNvSpPr/>
          <p:nvPr/>
        </p:nvSpPr>
        <p:spPr>
          <a:xfrm>
            <a:off x="793790" y="3861078"/>
            <a:ext cx="4347567" cy="1306949"/>
          </a:xfrm>
          <a:prstGeom prst="roundRect">
            <a:avLst>
              <a:gd name="adj" fmla="val 2603"/>
            </a:avLst>
          </a:prstGeom>
          <a:solidFill>
            <a:srgbClr val="484B51"/>
          </a:solidFill>
          <a:ln/>
        </p:spPr>
      </p:sp>
      <p:sp>
        <p:nvSpPr>
          <p:cNvPr id="9" name="Text 7"/>
          <p:cNvSpPr/>
          <p:nvPr/>
        </p:nvSpPr>
        <p:spPr>
          <a:xfrm>
            <a:off x="2808089" y="4315182"/>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D4D4D1"/>
                </a:solidFill>
                <a:latin typeface="IBM Plex Sans Medium" pitchFamily="34" charset="0"/>
                <a:ea typeface="IBM Plex Sans Medium" pitchFamily="34" charset="-122"/>
                <a:cs typeface="IBM Plex Sans Medium" pitchFamily="34" charset="-120"/>
              </a:rPr>
              <a:t>2</a:t>
            </a:r>
            <a:endParaRPr lang="en-US" sz="2500" dirty="0"/>
          </a:p>
        </p:txBody>
      </p:sp>
      <p:sp>
        <p:nvSpPr>
          <p:cNvPr id="10" name="Text 8"/>
          <p:cNvSpPr/>
          <p:nvPr/>
        </p:nvSpPr>
        <p:spPr>
          <a:xfrm>
            <a:off x="5368171" y="408789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Digital Signatures</a:t>
            </a:r>
            <a:endParaRPr lang="en-US" sz="2200" dirty="0"/>
          </a:p>
        </p:txBody>
      </p:sp>
      <p:sp>
        <p:nvSpPr>
          <p:cNvPr id="11" name="Text 9"/>
          <p:cNvSpPr/>
          <p:nvPr/>
        </p:nvSpPr>
        <p:spPr>
          <a:xfrm>
            <a:off x="5368171" y="4578310"/>
            <a:ext cx="8010287" cy="362903"/>
          </a:xfrm>
          <a:prstGeom prst="rect">
            <a:avLst/>
          </a:prstGeom>
          <a:noFill/>
          <a:ln/>
        </p:spPr>
        <p:txBody>
          <a:bodyPr wrap="non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Verify authenticity by encrypting with private keys and verifying with public keys.</a:t>
            </a:r>
            <a:endParaRPr lang="en-US" sz="1750" dirty="0"/>
          </a:p>
        </p:txBody>
      </p:sp>
      <p:sp>
        <p:nvSpPr>
          <p:cNvPr id="12" name="Shape 10"/>
          <p:cNvSpPr/>
          <p:nvPr/>
        </p:nvSpPr>
        <p:spPr>
          <a:xfrm>
            <a:off x="5254704" y="5152787"/>
            <a:ext cx="8468558" cy="15240"/>
          </a:xfrm>
          <a:prstGeom prst="roundRect">
            <a:avLst>
              <a:gd name="adj" fmla="val 223256"/>
            </a:avLst>
          </a:prstGeom>
          <a:solidFill>
            <a:srgbClr val="61646A"/>
          </a:solidFill>
          <a:ln/>
        </p:spPr>
      </p:sp>
      <p:sp>
        <p:nvSpPr>
          <p:cNvPr id="13" name="Shape 11"/>
          <p:cNvSpPr/>
          <p:nvPr/>
        </p:nvSpPr>
        <p:spPr>
          <a:xfrm>
            <a:off x="793790" y="5281374"/>
            <a:ext cx="6521410" cy="1669852"/>
          </a:xfrm>
          <a:prstGeom prst="roundRect">
            <a:avLst>
              <a:gd name="adj" fmla="val 2038"/>
            </a:avLst>
          </a:prstGeom>
          <a:solidFill>
            <a:srgbClr val="484B51"/>
          </a:solidFill>
          <a:ln/>
        </p:spPr>
      </p:sp>
      <p:sp>
        <p:nvSpPr>
          <p:cNvPr id="14" name="Text 12"/>
          <p:cNvSpPr/>
          <p:nvPr/>
        </p:nvSpPr>
        <p:spPr>
          <a:xfrm>
            <a:off x="3895011" y="5916930"/>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D4D4D1"/>
                </a:solidFill>
                <a:latin typeface="IBM Plex Sans Medium" pitchFamily="34" charset="0"/>
                <a:ea typeface="IBM Plex Sans Medium" pitchFamily="34" charset="-122"/>
                <a:cs typeface="IBM Plex Sans Medium" pitchFamily="34" charset="-120"/>
              </a:rPr>
              <a:t>3</a:t>
            </a:r>
            <a:endParaRPr lang="en-US" sz="2500" dirty="0"/>
          </a:p>
        </p:txBody>
      </p:sp>
      <p:sp>
        <p:nvSpPr>
          <p:cNvPr id="15" name="Text 13"/>
          <p:cNvSpPr/>
          <p:nvPr/>
        </p:nvSpPr>
        <p:spPr>
          <a:xfrm>
            <a:off x="7542014" y="550818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Security Foundations</a:t>
            </a:r>
            <a:endParaRPr lang="en-US" sz="2200" dirty="0"/>
          </a:p>
        </p:txBody>
      </p:sp>
      <p:sp>
        <p:nvSpPr>
          <p:cNvPr id="16" name="Text 14"/>
          <p:cNvSpPr/>
          <p:nvPr/>
        </p:nvSpPr>
        <p:spPr>
          <a:xfrm>
            <a:off x="7542014" y="5998607"/>
            <a:ext cx="6067782"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Rely on computationally hard problems like integer factorization and discrete logarithms.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44109"/>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Conclusion</a:t>
            </a:r>
            <a:endParaRPr lang="en-US" sz="4450" dirty="0"/>
          </a:p>
        </p:txBody>
      </p:sp>
      <p:sp>
        <p:nvSpPr>
          <p:cNvPr id="4" name="Shape 1"/>
          <p:cNvSpPr/>
          <p:nvPr/>
        </p:nvSpPr>
        <p:spPr>
          <a:xfrm>
            <a:off x="793790" y="2493050"/>
            <a:ext cx="3664863" cy="2395657"/>
          </a:xfrm>
          <a:prstGeom prst="roundRect">
            <a:avLst>
              <a:gd name="adj" fmla="val 1420"/>
            </a:avLst>
          </a:prstGeom>
          <a:solidFill>
            <a:srgbClr val="484B51"/>
          </a:solidFill>
          <a:ln/>
        </p:spPr>
      </p:sp>
      <p:sp>
        <p:nvSpPr>
          <p:cNvPr id="5" name="Text 2"/>
          <p:cNvSpPr/>
          <p:nvPr/>
        </p:nvSpPr>
        <p:spPr>
          <a:xfrm>
            <a:off x="1020604" y="2719864"/>
            <a:ext cx="3211235" cy="708660"/>
          </a:xfrm>
          <a:prstGeom prst="rect">
            <a:avLst/>
          </a:prstGeom>
          <a:noFill/>
          <a:ln/>
        </p:spPr>
        <p:txBody>
          <a:bodyPr wrap="squar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Mathematical Foundation</a:t>
            </a:r>
            <a:endParaRPr lang="en-US" sz="2200" dirty="0"/>
          </a:p>
        </p:txBody>
      </p:sp>
      <p:sp>
        <p:nvSpPr>
          <p:cNvPr id="6" name="Text 3"/>
          <p:cNvSpPr/>
          <p:nvPr/>
        </p:nvSpPr>
        <p:spPr>
          <a:xfrm>
            <a:off x="1020604" y="3564612"/>
            <a:ext cx="3211235"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Number theory provides the mathematical foundation for secure communication.</a:t>
            </a:r>
            <a:endParaRPr lang="en-US" sz="1750" dirty="0"/>
          </a:p>
        </p:txBody>
      </p:sp>
      <p:sp>
        <p:nvSpPr>
          <p:cNvPr id="7" name="Shape 4"/>
          <p:cNvSpPr/>
          <p:nvPr/>
        </p:nvSpPr>
        <p:spPr>
          <a:xfrm>
            <a:off x="4685467" y="2493050"/>
            <a:ext cx="3664863" cy="2395657"/>
          </a:xfrm>
          <a:prstGeom prst="roundRect">
            <a:avLst>
              <a:gd name="adj" fmla="val 1420"/>
            </a:avLst>
          </a:prstGeom>
          <a:solidFill>
            <a:srgbClr val="484B51"/>
          </a:solidFill>
          <a:ln/>
        </p:spPr>
      </p:sp>
      <p:sp>
        <p:nvSpPr>
          <p:cNvPr id="8" name="Text 5"/>
          <p:cNvSpPr/>
          <p:nvPr/>
        </p:nvSpPr>
        <p:spPr>
          <a:xfrm>
            <a:off x="4912281" y="2719864"/>
            <a:ext cx="3134678"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Indispensable Concepts</a:t>
            </a:r>
            <a:endParaRPr lang="en-US" sz="2200" dirty="0"/>
          </a:p>
        </p:txBody>
      </p:sp>
      <p:sp>
        <p:nvSpPr>
          <p:cNvPr id="9" name="Text 6"/>
          <p:cNvSpPr/>
          <p:nvPr/>
        </p:nvSpPr>
        <p:spPr>
          <a:xfrm>
            <a:off x="4912281" y="3210282"/>
            <a:ext cx="3211235" cy="1451610"/>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Modular arithmetic, prime numbers, and cryptographic algorithms are indispensable in modern security.</a:t>
            </a:r>
            <a:endParaRPr lang="en-US" sz="1750" dirty="0"/>
          </a:p>
        </p:txBody>
      </p:sp>
      <p:sp>
        <p:nvSpPr>
          <p:cNvPr id="10" name="Shape 7"/>
          <p:cNvSpPr/>
          <p:nvPr/>
        </p:nvSpPr>
        <p:spPr>
          <a:xfrm>
            <a:off x="793790" y="5115520"/>
            <a:ext cx="7556421" cy="1669852"/>
          </a:xfrm>
          <a:prstGeom prst="roundRect">
            <a:avLst>
              <a:gd name="adj" fmla="val 2038"/>
            </a:avLst>
          </a:prstGeom>
          <a:solidFill>
            <a:srgbClr val="484B51"/>
          </a:solidFill>
          <a:ln/>
        </p:spPr>
      </p:sp>
      <p:sp>
        <p:nvSpPr>
          <p:cNvPr id="11" name="Text 8"/>
          <p:cNvSpPr/>
          <p:nvPr/>
        </p:nvSpPr>
        <p:spPr>
          <a:xfrm>
            <a:off x="1020604" y="534233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Advancing Encryption</a:t>
            </a:r>
            <a:endParaRPr lang="en-US" sz="2200" dirty="0"/>
          </a:p>
        </p:txBody>
      </p:sp>
      <p:sp>
        <p:nvSpPr>
          <p:cNvPr id="12" name="Text 9"/>
          <p:cNvSpPr/>
          <p:nvPr/>
        </p:nvSpPr>
        <p:spPr>
          <a:xfrm>
            <a:off x="1020604" y="5832753"/>
            <a:ext cx="7102793"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Understanding these concepts is crucial for advancing encryption technology.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2025-03-26T00:50:51Z</dcterms:created>
  <dcterms:modified xsi:type="dcterms:W3CDTF">2025-03-26T00:50:51Z</dcterms:modified>
</cp:coreProperties>
</file>